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54" r:id="rId1"/>
  </p:sldMasterIdLst>
  <p:notesMasterIdLst>
    <p:notesMasterId r:id="rId26"/>
  </p:notesMasterIdLst>
  <p:handoutMasterIdLst>
    <p:handoutMasterId r:id="rId27"/>
  </p:handoutMasterIdLst>
  <p:sldIdLst>
    <p:sldId id="646" r:id="rId2"/>
    <p:sldId id="257" r:id="rId3"/>
    <p:sldId id="647" r:id="rId4"/>
    <p:sldId id="258" r:id="rId5"/>
    <p:sldId id="650" r:id="rId6"/>
    <p:sldId id="670" r:id="rId7"/>
    <p:sldId id="673" r:id="rId8"/>
    <p:sldId id="649" r:id="rId9"/>
    <p:sldId id="654" r:id="rId10"/>
    <p:sldId id="648" r:id="rId11"/>
    <p:sldId id="652" r:id="rId12"/>
    <p:sldId id="655" r:id="rId13"/>
    <p:sldId id="651" r:id="rId14"/>
    <p:sldId id="261" r:id="rId15"/>
    <p:sldId id="671" r:id="rId16"/>
    <p:sldId id="672" r:id="rId17"/>
    <p:sldId id="661" r:id="rId18"/>
    <p:sldId id="662" r:id="rId19"/>
    <p:sldId id="664" r:id="rId20"/>
    <p:sldId id="667" r:id="rId21"/>
    <p:sldId id="668" r:id="rId22"/>
    <p:sldId id="665" r:id="rId23"/>
    <p:sldId id="674" r:id="rId24"/>
    <p:sldId id="669" r:id="rId25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6418" autoAdjust="0"/>
  </p:normalViewPr>
  <p:slideViewPr>
    <p:cSldViewPr>
      <p:cViewPr>
        <p:scale>
          <a:sx n="94" d="100"/>
          <a:sy n="94" d="100"/>
        </p:scale>
        <p:origin x="1696" y="5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CDA0A-D9B9-4B4C-B156-7DAB23726B65}" type="datetimeFigureOut">
              <a:rPr lang="en-US" smtClean="0"/>
              <a:t>9/4/19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F2E15-6823-4E62-9112-BBEE3B051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376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4309754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4635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748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17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896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078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235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200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313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202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405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11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150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947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728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572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286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197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763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364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507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099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571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082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319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569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AutoShape 2" descr="data:image/jpeg;base64,/9j/4AAQSkZJRgABAQAAAQABAAD/2wCEAAkGBxQTEhUUEhIVFhUWGB0WGRcYGRocGBscHB8bHx4kGCAYICggGh0oHCAYIjIiJSorLjAuGx8zODMsNygtLisBCgoKDg0OGhAQGzQlHyQsLCwsLCwsLCwsLCwsLCwsLCwsLCwsLCwsLCwsLCwsLCwsLCwsLCwsLCwsLCwsLCwsLP/AABEIALUAtAMBIgACEQEDEQH/xAAbAAACAwEBAQAAAAAAAAAAAAAABgQFBwMBAv/EAEgQAAIBAgQEAwQHBAgEBQUAAAECAwQRAAUSIQYTMUEiUWEHFDJxI0JSYoGRoSQzgrEVQ3KSorLB0URTY4MWc5OzwiU0NWR0/8QAFwEBAQEBAAAAAAAAAAAAAAAAAAIBA//EACIRAQEAAgICAgIDAAAAAAAAAAABAhEhMRJBUWEyQgMiwf/aAAwDAQACEQMRAD8A3HBgwYAwYMGAMGDHl8B7gxR8ScV0tEt6iZVa1wg3c/JRvjOKv2q1dU5iyyiJP2mBdvmQPCg+ZOMuUibnI2PFdW57TQ35tRChHUM6g/le+MczHh3Mp7f0lmaQBv6ppLsR6Rx2Dfrjvl/supANzXTkfYiWFD8ubv8ArjPKp876jRZfaDlq9a2L8CT/ACGPhPaLlp/4yMfO/wDthXT2c0YG2XTH/wAyqC/orEY+l9nlI3TLSR5pVn/cYbyN5HWl4voZPgrID/Go/nbFzFKrAFWDA9CDcfmMZHWezGjN/wBmr4fVGikH5XYnFGOA+Q96PNOTIeiTLJTOfS9wH/LDdPLKdxveDGLPxJnmXb1UPvEQ+uRqFv7cYuvzYYbOF/apR1VlkPu8h+rIRov91+h/G2EyjZnD7gx8q4IuOhx9XxSxgwYMAYMGDAGDBgwBgwYMAYMGK7PM4ipIWmncKij8SewUdyfLASqyrSJGkkdURRdmY2AHqTjJOIPaTU1kvuuURMb7c63iPqoO0a/eb9MVFXV1WeyM7v7tl8JuzH4VA8+zyWtt0Fx+L7w/kkUarBF+zQuCRGWC1dTbqzk2ZF+6N/Mr0xG7XK25ddFDIvZ9HzGaqZ62pvd4o2PKVtv38p6n7vW3Y4ZqrMY6cmBzKRGAz0+Xwty4gf8Amuo1E236rfyxJ9n/ABcs7SUr060zxs3LjX4WRTpa3mwYG9vMHHGlzE5bWVi1EUrRVMnPiljjaQElQGRtAJDC218JISSTha8yE5dNUZWIw7RO8bhRqLgE2e+5a4tvhLyfiAyVFA0dbVl5mBl94ASnZbeJYzoVWa+w03N++GrgiL3eCplqAKaKeoeVI5SEKIwA8V/hLEE2674iZflVKaH3IxzVcQd3RkiZAoZ2cBHYgAre2oHGtRvaJRc3MqBPdoqnVFPaKZtKG2g3J0tYix7Yb+E8v5EJU0sNMSxPLhbUnbe+ldz5WxV5rlQqhHzcuL8sEIZJlVgDYHdCetsd8loXpVKwZekasdTaZwST5nUu5w9tnZllcKCT0AJP4Yz6lr8xrKZ6yJoOSdRipHh182NSQNT6rhmttZT1GGqXN2swlpKhVIsdIWTY+kbFv0wp5Rl8tlo6XM40p0a4jMZWrRNWrQNRG3bUV6YUtX9Nl8S06Toz0N0WRluFRNQBIkR/ALE2OwOFHO+GKWsQyOkbf/uUNiL/APWiBb8bFvmuLnjiNJK6ghqiBSEu7ajZHlUfRq5O3mbHyxzy8xf00FoQgRKdveuXYR3JHLB0+HWN/W18Ky66JNLVZjkoV43WroD8JUkxW9CLmI/mt8arwjxhT5hHqhazgXeJra1+Y7j1G2K2imjqpqr3IFDE+iRiAaaoY31qy9yLWLix3HxC4wh5/wAHvHKanLA8FTF45KUG5A7tAf6yM+X8j4cZzOmc49NvBx7hE9nPtASvXlS2jqkHiXoHA6sl/wBV6jD0Dipduku5uPcGDBjWjBgwYAwYMeHAcMwrEhjaWRgqICzMegAxhtVUyZ7VNJI5gy+m3J8h6ecrDbvbbbztfaZnMuYVkeV0ZuoYc1h0LdTqt9VBufU27YauHqCmiEMWtEp430wh2UGpnHxSb/FYiygdwT2XEXm6crfK69Oa1tHScn3tkp41F6elsSUUf1koFzrv3Oy/O5xD9omQR1aRZlTEyNCoJMTeJ4gS14iOkiXLL17gg461DNllbNNVLzqWrYXqCt3hPQJJ/wBLytj74MqUp0qpIkf3eeo/Y4QPFIdNmMan4UY73NgApY7b4d8N74qkyXIZGMlTUVCrCXirKetSwJcgKwKE9XQAMvc2tfpjQRPU1H7sGniP13W8zD7iHaP5vc/dGPrLcoJZZqnS0g+BF/dQjyjHdvNzue1hti6xUmlYzSrpMihRg5UySf8AMlOt/wAC3w/IWGLTCcnGh97aAwqEWcU9zIeddgNL8vT+7JNr38z2w43wjZZ6VWeZoaflOwHKaQRyN3TXsh+WvSp/tYtRhV9oc8hpZIY4BMZ0aNRrVW1HpYHdrfFt0tf1wn5RxdV5dCrZkpqIZLKksLK4TQANLEALcne979cZbqpuWq1vEWuy+KZdMsauPJgDb5eR+WI3D+dx1cCTRatLC9mUgj8+vzFxj54hzX3eLWFDMWVFBbSt2NvE1jpUdb2xStzSvzDh5tBWMrNEetPU+ND/AGHN2Q/PUPQYqMwj00c1NlsCUtSRcwkBWK3s5iPwvsbBgbAkXti+4Rz41kTuYwhSRo7q2uN9PRo2sNSkemLHM8tSdQsgOx1KwNnRvNCNwcYzW+lHwTVUqUSrDqiSnGiVZRpkRwLtzb/W7k9DfbEXK69szMkiRmKCM/s1T0lZhcMyg7GPoLHZt8ReK8tlnh9zmkCuzhopbWiqdAP0VQB0YjqARq03HQrhjybMAKVZJ4vdRGul0YgKmjY6T0KbbHuMGT4ZjxxwvIztV0y8qug+klSO4Eg/50Pf5jfyPmXb2ccZrmEHisKiMASKO/kyj7J/Q4hf+Koa2ZFgWSNgW91qnUiKV1+OME/EpXqO9rjcDCNxNC+X1UeZ0aFEdyk0J6Ry/Xja31W3IPS9iOoxPXMR+N3G7jHuIOS5nHUwRzxG6SKGHmPMH1B2OJ2LdhgwYMAYW+PuIhQ0ckwI5h8EYPd26fO25/DDJjGPac7ZhmtNl6HwIRrt2LbuT6rGNvU+uMyuonO6g9muQskAlZmE9dq8f1o6dd5Hv2ZiQAfNlPnjRp8poq+kRAqSU5Ucpk20gbAxnqpGK1JpY45KqmpfeLsIUiDBSKeK4vHe+oltbW7gr5YT+CaieZpqWnrjRpHIxjp5Il5+hzqNg9jZSStu1hieuEzjg45fT1FGssdZKlTRKl0kcXn62Ebra0l9gO5Jti3yTL2vz5ltKw0qn1YY+yJba/Qse59AAItDC0syo8hlSksGdgAZJ7XuQNvApB2+s33cMTEDy3xUVI+WnUEAsAT0BIufl54+me25xmntDokFSkklI8kepWlqHcLFENJTTGQQysbCzE2VmU3Fzik4H4lU5iY2q5JhKrQK0p8OgB3QqdrNpCqwIuTffGb5Z56ulxm1dG+ZRM01phGZI1LFY4Us1r7gGVlu24awI8NhfDtwnm/vdKswIYFnUMBYMFdlDAeoHy622xk+XZpK1VU0U8Q1NML+BZHbSgSNV5w0IgVdWo9jYY07hvOIwkdOzxmpWHmcuNSgZbkXjBFivqNvwIwxrMbySKSuzBpqunQQrLA7Gatkcfu3OtVGpCqgRm1u1gfMGto6GdqN3rJGYT1EUFNG7AIQJ0dnsFUMDpJ1adwNrBr468bZ7SqkEVHpZ5ag1FRCQZGMguVSdQdV+ZZdFxa3kMKvEnFM1VypJHlXlLypUKKF1sSJFTSoC+Ds127XxNqLZDr7NczK5lLTROzUx94aNbkqoWRbEDUdK7kbqOotfFzxtnSSGsppXASBEdorlXcHSwKEFWY6tgFa11tZiQBG4HyrL4Kiaqppw0SRai4e8cSNYlHYmwIIZrdfhvawv98T5orsK2IxtEkaNFJyFYhmawMusazG17Ax2sQbnGzpU/Ex8CVqtTRoshkQRq0Tt8RTddL3t4kYFSbC9hhkkmCi7EAeZIA/M4x/hHP3FFXVkqrFGWdYgSSAZXu4UbFgpPQbnfC/llYlTCIyz10qvGkNNLJY6PBzCoH1y+uxJOmMG5G93kefDea2kSeMo41Iw7H8QVI6EGxBGEPi2ikmjSOYGaSjfn8o7LVwDYmw2Mi7XHTV2sws38NQiOmQaZI73YpKV1oWYkqdPhsCbC3a2PrPqNnRZIv30J1x+v2kPoy3Hzse2Kq7NwvQ5JTLC7yzLHQyGOqhVzymgkPiOlmtoBuDpPQlh0Nh9Z1FTVKl0kjlpaoCCZo2V1V+kcgKm1w1lPzT7OKrPJoKithlqrPTmlaWmjkOmNpgfGH1bcwL2PTxeWOuRUcdTOJKaAx0dXR3mtYJzNVltbYSL4gSPIemMT9KH2RZnJSVc+V1BtZiY7/aHW3oy2Yfj542PGF+0iOWF6XMV/fxPyJj0Bki3UnyDoGPyIxtWV1qzxRzIfDIgcfJhfDH4ML6SsGDBinR8SyBQWY2AFyfIDrjCvZ9O88+YZh0ka0UN+0lQ2lR/CNONW9oNbysuqnHXlMo/i8P+uEb2T0OmjpR3mqZJ2HpEpUfqEP44i9ueXOUhjk4qFIJUEH7LS6acOG+lkmsulIkt4r3AvfqcdabOoJ0lqZaMx1VH9SRV5oZl8Ghhe+u+kfPEqq4JgaoapVnEtzIis2qFZtOkSaO7Cw79sRYMjaJo0llM01RULNNJYLcQrqUKo2CBlTb1PnjeW8mPJKIwwojG721OfN23Y/3icJHtN5sNRSVaNDpUmK0raSmr4njNwAdFwWINhvjRsZxxRw1MZpBHWkCaOQ8uRFZVQka0Rj4hrZgNuxPpjb03Loq5CJMynYTqY6aJVWWNSypLKLtqdb3K2ubX6Kly3Q6e9AkcYSCjjsBspWMEj+ybfzH4YyvLY613FVQMRzG+lgZorxXOpWTXZZI9JVgQeoIx912fVM8NRLVJE4o5Y1FVTnQ976Ssbm99zqPqSLWO0SueN1H3xTmSIzLAVgqWJgkLskZFlvaSx5ekeEK7G4JuGNiMVWWcb1gqHXlQPKYwmtEOvTCrMNJVhsy+G4tsQRvh7q4KmXL4qilpoZmqlSapjfZm8KatBJsupV0kfeJG+FqlnesqBURUDExQs/0zRr4iymJgWIBAkSUHps1uwGFjLLtRZ1kqxutVPVQCaRxI0cJ1qh1KttTs2p73JUnoH6WxL444dp1iasFcszuoJEQQIziykx6bI4B2KruNyehw58RZKYIJKiSlMqywqZ6WIg0ySghjIFPjAFtynWxuNycJ+d5+s9DSCWnAikmIlmIVQdLEWgVTqVFHl5WuTc4yzTLjJvaasVXk8IMaQzU8ic4OVkOu9rrKuvSAFbUCB9TFDlvFNQVjZ5IYoI7xctCEdg7gsUFy53JuyX0i/w9caTxmr1Se7U0UFRAsTabSIJEmCMqa1YghQrathquB0wvZLmNRO8MVFl4VoQrlp9IjVGBTwgW1K3UWP8AVL6nG3ttnOjLwly2T9mpkaJDoL6YuUCNyI2Laj16kH54kcW8NxTKJIoxBUqCY5I7Kb22IdOo7EEHY3sOoouLrJXU9CkZYSN7wU1WieVmJbmD6y2XSF6DVfewxULnmbVcckcKwx8tzC0CcuNohvu/NN9IFlBXqC22N36VudKpeIJ5qc0zQwazop5OexAlcMQZD4gWKsqFiDdWI7Erjd8ppmjgijZ9bJGiM56sVUAk/Pr+OMcybLZNTwxVG8KvLJO6q6y61USpGGG6XBIY9bXG2NS4PyswQC9RJUFwr8x9jp0gKLDpZbYYn8e1dW0cANTDUwrLCo98RGUNsb8zSD5OCf8AuDFInGdZJyoqDLkiEkTSwtUNZWRQCdCRehUjcdcN2fRgTU0hFwXaB/VJVPX+NY8R8k4XEUVKsjlnpNYjZdrq1wA1+o06fLdRjdKsvoqZ2orqKUgD9rpFq0A6CaCwkA7nrGP4Tib7Ec152XiMm5gcx/wnxL+ht+Bxe1eVx0/uoiXSizspBJPhmDhhv2LldvQYz/2JXgrq+lPRdv8A0pHT9Qw/LGdVnWUbLgwDBi3Qi+2iXTlUtu7xr+bDHD2dwgRZcPs0cr/i7xf7HHvtuX/6W3pLH/mx09n58FD60B/R0v8AzGJ/Zz/c8NKAQCQCegvubeXniqn8VdEPsQSN/eaMD+Rwt5ktR73Rc/3U1F6rlNy5jYaRosQdK9tWrr2xdZYJRVR+8aDKaTxlAQmoSC+m+9txjVb2YsImY8J1U0v01WeQhlI5YPPdJCG0X6La2kFRe1u+HvFF/wCIVWtaklUITGJYn1eFwSVI36OCDt5WwrbJ7ZdS5RXRozrSo1JE4XkSpZ3UKE5gWYXRdgx6dG6C5xLyvKZMzpg1XVRU9LHMyvTRqsekqxAEnkx2IN++wxEjzmoFXW081S0TmfmadLapIlBFlcK+lAtm06bHxbi+K/hVJKjMJpua1Ly9MxRtRDA3RbLYH4CLbXu2IceFvxF7Qq+gmFOkVGYbDkOqSFXj6LpIlsSOh9RisSLMOYKgUNGCSX08yYRXIEhJj5+jyaxFr79cWfH1LTx5ZDDESz084BLghxzGcsd99JbULdrW6jHfOXOiJdQA5amzAFSdFMLkHY+HUu/2/lhS732reJuKK+XlU+YtFS00zWkkgDE6dKmx8bbEMuw88U2cU9DLTx0mXQTyVAkP00gIum5J+yFYWboLAXw+UWWxNGY3RZESaTQGAYKFjYqBfppIAHlpHlidOQiMyqPCDYAfZpTYfLDRrfbPKfK8yDymSKGZ5FRSZJCHUIhZSjROjKeWbE33G2OtHxhX5c/u8dJSiSTQbWmkdyVGjxGYk+HSAOg/DFtTD4ZlYGTXT6dhrtMsfODHqQVkdgD0EQt0xYZLCrZ+moA6aUMt+zcuIX+dicYyT4XOe8OmtSmNTUxQZlHZ1MRta++kKzFj0+LzB27YVZpa2aqlpRHS1E8brGKsRoNOwZtZIOplGxsBY26EgYYOJsujqmqJKaraJpVRWJB0sYNUg5bbWNrn1A1C4vdH4Jzho4b816YRnnc4hmDoSObsIyHXUF21A77nG3tWXZiyThKqnapE7SU1WupVmVWMUqsxJJLDQynVZVWxXSenTGjcM0VRGJDVSIzMw0rGCERVVVsurfcgt+OM+4E4tljppnkUytPV2po76biQ3JANykQJ9bdN9sayl7b9e+Kx0rCT0q+KV/Z7/YeN/wC7IpxZySBRckADuTYYrOKhellHmAPzYYo+Plm93qdfu5peQLK6SM3M1C+rlm5W3Yb3xq7dLvicXgv9mSJ/ykT/AExmvC45fE1Wg6MJD+ao/wDM4d8wE/u0/NMXLJiEHLDAhSUB16j1v09MJOTG/FVR6K3/ALUeJvpGXcbAMe4MGLdCZ7XabXlVR93S/wDdYHFV7NKnVT5a3YRVEB+YZCP8jYdeJaDn0k8NrmSJlHzINv1tjJvZHmX7HY9aarjk8rRzDlm/yOsnE3tzvGTaio8umKjMPDWUzdmSWL8Tocf5GxcDFNxVdYlmA3p3WY+egG0lv+2XxS665/QSyxjkTtBKp1KwAKk2tZ1YEFT8tuuFKUySOvvK65IkbXE0BDOjAg6nUmN01WN1F7gbC5xoCm426HFJxHk0k2loZeW4BRgejoxBKk9VO2zDp5EbYyssUmT5zCtPGa2FwyeAStC8ikA2Uh0Vrbdb9N/njnnvD0NaTWUvKnZlCMOYyBuWbrpkjOqJw1r3BBsARtiNxEs8a/tERSmjQ293JkAsOj3AZb7+LewHUEnEPhkpUVE9PGWWKSmZJSt1IOyr13VwNQv6DyJOfSfolZpTqcvkltof3pIWg1FjHpaRru7byMzMzaunYdMMudRIyxE7skYa29iBHTMFJ6AlkU72FlYXwe0fhxaSgFnDFp4l2RUUKuvoqbXJLMT3JOJj5Yz6ZI5TG5jVbgKdhTg7agRuCw6eWJRr07U9ei06um920C+15GiCWa3cyHe3qcccuzYm5mKhCHdW0ldoo5UcMCT0Co1+4cGw6YjVeUGKncmQko6z3t/y4+Ydh9ZhcbDysMe5bl5mhZZCLMJotS9QXjm19fIctfmjHuMG8o+TNHHONR3csVbpuVkRVcHcMEMKj1YjyvNyJb5/bzo7f4IcfZyRzIGacsocPoKLYHlczw9x0sLk9j2x5w//APnx/wDyD/JDgT/VfkWRc6pqIo0jkip30mqeVwnhTSNUAOmV0QlNRsth37ueVV1BHAlNArVSwjYJC0gJvcnUF5dy19wQN8L3F/DC0apOJGaPm8t1Cqv0blmtKw3kAcIBft+ePclqGeQNQo7SahfUpSDSQfFqI6G3QDfVcAbW2cNnHDrRM2lZ2QRsJXbeJ5VaR2+jW0RBLIPCo+H5Gxw08PUNU0hnqZ5CLERwFY1ABPxOIx122UltI6km+OdDkEpmEkjJHHrEpgjJZTIL2OpgLC5vpA3IGGjFSKxio4m3jjS+8k8Sj1swY/4VOLYrcbi4xTVX0lbEn1YEaZv7b+CP/Dzj+WLvGqU/Eu8cajq88Q/Jwx/QHGZ8AnncQ10o6JzRf5OqD+WNB4kqwssN/hhSWqb5RrpW/wAy5/u4RPYDRswrKl9y7qgPqNTv+ZZfyxN7iMucpGvDBgwYp0eYw/KqNaTO6qik8MNYrov/AHLslvKx1AfhjccZP7cslYLBXw3DwMFYjqBcMjfwv/m9MTl8o/k638NG4frDLAjP8YGiQeTp4X/xA4nyxhgVYXBBBHmD1wocI50spSZT9FWLrt9ioQWkU/2lAI9Ubzw4jGxUu4p+GpSqNTufHTnRv1KdY29brtfzVvLEvOnkWCVoReUIxQWv4gNtu59MQs8iaNlqo1JMY0yqOrxXubDuyHxAd/EO+LWCdXVXRgysAQR0IPS2B9M0raSKqF2DSEFZElmmZGmYE/RgKVVQyjYILKWUnvh34ZpKZYtdLGFEh1N11luh5ha7Fgbg3O1sUuf0PuzPKAWgZJAU20o0g3D3BKwuwUkqRpNzcKTbnBWSwSK4Ri0wLPH4QZAoH0ll8MLncC50sFAJDYxE4rl7Z6N3y4si6uVIkhH3Re5/C4OKvh/N4p4UaORTZbEXsQRT6SCD94HHxm/Es71E00czrTRlYkXSttegOVmjcavHdlubWsNxucR6rhnJZ7S833WRlDuiSFdBPXWrA8vv5DGXvhNu7uLLOSdAI1Ec1SdF7kCAHt2vYH0vfFTkUj+8GyyLG+piJAt9XIYk/RnSCzMx7E7eWO1Z7NpIoufltfKzAalVmDI4tawPTcXG4I3xXcLZFXZshlqKl6enB0BYwFZ2RRGx/wAJBv31AAYzk530bXnVd2ZQBa9yB/w3e+KLgSX3nOpqiLxQQ04i5nYvpiFhf1V/wAPcY+H4GyeNytRXu+k2YNKAoPSzkDw77bkY51eZNEJUyxjBFTBnWMaUQogBaSV3BaTUxAFzuCD64HO+Wt1dOkiMkiqyMLMrAFSPUHGcf0bQrLzY0VEsIIA0kqo+9tVw1416pGwFr3I6ri9rs2NSqoquIX2NvC85AuUj1W0La5uxUsAQu2+IVNA1Qyqq6ZQLM5QqaZdw6rf4g1gURr6diei4qrvK/wCFJ3ZZAzOyI+hC5UsCB411Js4V7rq6kg7nF3PKFUsxsqgkk9ABuTjnR0qxIscYsqgKB6DFTmh95lFMv7tbPUHtbqsY9W6nyUfeGNV1HXhuNmV53BDVDcwA9Vj6Rg+R0WJHmxxcYAMVuf1rRxWj/eyHlxD77dD8lF2Popxp0zv2nZ0Epapwd6lxSR/+XFqMhHkNRcX/ALOGz2Y5R7tl0CEWZ15rfN9/5WxmuZ0i5jm0FBFdqajGhj5hbc0k9yzAKT53xuijEzm7RjzbXuDBgxToMRM1y9J4ZIZRdJFKsPQ+XriXjw4DCeEnehqpsrqXKB3DQS9lmH7tx6N4QR0JFu+NmyXMOdH4gFkQ6JU+y4629DsQe4Iwo+1fgw1kImhH7TCCVtsXXqV+fcevzxTcBcWtUrq3NZCoSaPoaiJfrKD/AFqb7bdbd9onF05Y/wBbpq5wuSSe4yE/8K51Ed4GJ3NuvJJ3P2Sb9CbSM24jiipTUqGlU2CKgJZ2Y2VbdQb7G/Te+KHK6P3ZJszzVhzihuo3WGLtHGO5J6+ZxS7Trsw7EEfMEH9DhWzXIniVvd11xEqzQmxZQjarJcjXH1+iJHfTboarJeIjHIscVNPHHIpkjp5QAxUW1GmN7bXBMTEfd8sO2XZlHMuqN722IsQynyZTup9Dh2blJsHD/vLRyItlp7aTJGY+e25YOpGpY11aV8jfqBvS5tl1T+2y3jLFwjHm6F1FRZReM6wNYG5HcbWxq4wsZhwszBgrqyF3kCSqfC0lyxR0IINyd2DEA2G2MsZceEfhnMFpII6V4akPGLN4A/ia7m3JZ/MkDyxNj4mpkUCOObSSQAsEijUTc2LhRe5v174qqjh+b3k1L04dySbRzi1zEYbgSItjoPnjn/Qcz7NSvcG4PNiRdlVRsha/wgm4IJ7W2wOSo+WSL7zHpIilLvEGkBchG1EMkaut1kUjxODdbbYbH4dkdYap+XLJAg0oouJ1H29XVtFivbUAfLFh/wCH5pCNZiiAdpBpLyEF21kjVpT49wGVrHDFl9GIYo4lJKxqEBPWwFt8JGTEoUOVvLI/J1RwMf3kkemT4tdkWTdmVrgSMBpGw1dcN2XUKQoEjWyjfqSST1LE7sxPUnc4kMwAJJsB1J/1wt5nxIpUmKRI4gbNVSkCJfSPUfpW+XhHcnpjVcRPzbMmDCCns07C/wB2Jftyf6L1Y+gJEvKsvWBAikk3LM7fE7HdmY+ZP+w2GFCryjnS08MMk3uc0ckstRC/jllGnTzJBvYgsbDbYDoLYkcBZyBSxpUz6naeWCEufHIEdgvqTpHXA3yc2OMz454sEETVQbxuGhox6H95N8ugU+VvtYYOKM4jKyB30U0P/wBxJ3Y9oo7dWP1iOg26nbO+FcskzuvNXUJppITpSP6tl+FB5jux/DGW+onK+obfY3wsaamNRKDzqizb9Qm5UehN9R/DyxomPFGPcbJpeM1NDBgwY1owYMGA8Ixk/tJ4Jljl/pHLrrKh1yInUkb6kHf7y9x+us48tjLNpyx8ppmPBXGC1QMkKgT/ABT0twBLb+sp77B/MbXsL22bFjxlmKzxopDtQyo6yvFGzzQzKVMd0UFhY3uCp3tewxWceezcu/vmWnlVCnWUU6Qzdboeiv8AocVHDvHd5dFaTSVq+Az6bRyW6CpT/wCW3oRid64qN2cUw8I0VVV1i1tVqENOrR0wZOW7FhZnZLkjbbf8hixo5Pfq2pKAJFTaYVqI7rK0w3cagbMgBA0sCL4sZc6YxNHIVp5nQrFN8dOzMCFZHFr72OltJ/niI9P/AEXlTLAplkRDYgEmSaQ21NbfdzcnsMbpUjvluczMZViKVawuYnK/RSBgAbDV9HIbHcgqMWC8RxDaVZYT5SxsAP4gCh/Bsc+DMl90pIoju9i8rd2kc6nJ/E/kBi8tjVTavhzunf4aiI/xr/vjq+aQjczRD+Nf98VfE+bUlImupVQDexMZYE+VwpAJ9cVnA+f0dbEhjijE2gGRVisEbuC2nT8t8Ns3zpdvxLTDpMHPlGGkP5RgnHFs5lkYJDTlSdw07CMEDqVQXkP4quLtEA6AD5DCb7QvoHo64f8ADzBJD/0pvA1/TUVwpdxU5vmszSTkwNWx0hAmXWIoQ1gxEce5mKqRfWSPIYuY6WGuelrwUelSCT6J1uAzW3t0DKA6n5nFdxVk6QStULLWLFVsBUR00YkVrL1OxdNQABKb7/jjtwciUlG0UysnOlleKnALTCJydI0ruDp69hfc4z2n3y4+zTOYI4IqdWvJM8s6xoCwijZ2K6yNkFhtfFZQZRBRiWUVBKIXDVj/AFFZiTFSDvITsXHy67D4zKso8sg5boIVO4o4mvPJ61UgOy9LqDbtdumKTK8jrc8kSWo+gok/doosoHYRL3NttZ28sZtO/Xtwiimz2oWGBDBl8B/L1P25W/G1ySfPbsoyyKmhSGFdKILAf6nzJ7nHmTZVFTRLDBGERRsB+pJ7k+ZxNAxUmnTHHT3BgwY1QwYMGAMGDBgDBgwYDw4WuLeCaWvX6ZLSAWWVNnHz+0PQ4ZsGDLNsPmyPNso1ckirpO6Ea0I76ozuht3Xb+WJnD3tEpSdIeWhfpoYc2lv6D4ot+w0jGxkYXs+4Joqu5mp01n+sXwv+a9fxviPGzpHhZ0+KDiCRl1COOoTs9LKrbeZSQqR+BbE1eI4B8bPGe/MjdLfiwt+uM7zD2MlSWoq14z2D3/zIQR+RxFXIuI6faOpEyj/AKiyX/8AXUN+WN3TyyncP/EL0tdTtT+9xBHK69LrqKqQxAudr2Av5E458MUNJQJJHFUx8pn5iq0ikqSACNV7kXAO/TfCE2acQLs9DHJ6mFT/AJXGPlc2z36uWQqfMU4H/wA8ZtnlN701NuJaXtOreiXc/kgJxCzTMVqInj9zkmicWYygRREfeMpDW+SnGehOJZugEIPkIU/ndvyx7F7LcxqDeuzHbyDySm38WlV/C+N3fhvlb1F7nvG8MA0zVqKRtyKMcyTbsZHFl272U4UYOJK6tLRZRSmFWPjnJ1St6yTPex/Enyw9ZJ7J8vgsXQzsO8puv90eH88O9PTrGoVFVVGwVQAAPQDpjNW9njle2b8JeyaOJhNXt7xMfEVNzGD66t5D6nb0xpcaAAAAADYAdLY+sGKkkXMZOhgwYMa0YMGDAGDBgwBgwYMAYMGDAGDBgwBgwYMAY8tgwYAwYMGAMFse4MAYMGDAGDBgwBgwYMAYMGDAGDBgwH//2Q==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hyperlink" Target="https://github.com/nfl-football-ops/Big-Data-Bowl" TargetMode="Externa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twitter.com/neilmjohnson/status/116894158175755878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4320926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rmAutofit fontScale="90000"/>
          </a:bodyPr>
          <a:lstStyle/>
          <a:p>
            <a:pPr lvl="0" algn="l" rtl="0">
              <a:spcBef>
                <a:spcPts val="0"/>
              </a:spcBef>
              <a:buNone/>
            </a:pPr>
            <a:endParaRPr dirty="0">
              <a:solidFill>
                <a:schemeClr val="accent1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dirty="0">
              <a:solidFill>
                <a:schemeClr val="accent1"/>
              </a:solidFill>
            </a:endParaRPr>
          </a:p>
          <a:p>
            <a:pPr lvl="0" algn="l"/>
            <a:r>
              <a:rPr lang="en" dirty="0">
                <a:solidFill>
                  <a:schemeClr val="accent1"/>
                </a:solidFill>
              </a:rPr>
              <a:t/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-US" smtClean="0">
                <a:solidFill>
                  <a:schemeClr val="accent1"/>
                </a:solidFill>
              </a:rPr>
              <a:t>MS251C: </a:t>
            </a:r>
            <a:r>
              <a:rPr lang="en-US" dirty="0" smtClean="0">
                <a:solidFill>
                  <a:schemeClr val="accent1"/>
                </a:solidFill>
              </a:rPr>
              <a:t>Sports Analytics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Lecture </a:t>
            </a:r>
            <a:r>
              <a:rPr lang="en-US" dirty="0">
                <a:solidFill>
                  <a:schemeClr val="accent1"/>
                </a:solidFill>
              </a:rPr>
              <a:t>1: What is sports and statistics?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747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Visualizing data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524000"/>
            <a:ext cx="5042562" cy="4368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61722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fivethirtyeight.com</a:t>
            </a:r>
            <a:r>
              <a:rPr lang="en-US" dirty="0"/>
              <a:t>/features/the-10-types-of-nfl-quarterbacks/</a:t>
            </a:r>
          </a:p>
        </p:txBody>
      </p:sp>
    </p:spTree>
    <p:extLst>
      <p:ext uri="{BB962C8B-B14F-4D97-AF65-F5344CB8AC3E}">
        <p14:creationId xmlns:p14="http://schemas.microsoft.com/office/powerpoint/2010/main" val="1033766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Statistical tool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6019800"/>
            <a:ext cx="82883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www.beyondtheboxscore.com</a:t>
            </a:r>
            <a:r>
              <a:rPr lang="en-US" dirty="0"/>
              <a:t>/2015/3/23/8269695/geographic-bias-in-the-amateur-draft-part-2-1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95400"/>
            <a:ext cx="6769100" cy="450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959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Statistical tool – need for uncertainty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8216900" cy="195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429000"/>
            <a:ext cx="7670800" cy="1117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600" y="533400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www.cbssports.com</a:t>
            </a:r>
            <a:r>
              <a:rPr lang="en-US" dirty="0"/>
              <a:t>/</a:t>
            </a:r>
            <a:r>
              <a:rPr lang="en-US" dirty="0" err="1"/>
              <a:t>nfl</a:t>
            </a:r>
            <a:r>
              <a:rPr lang="en-US" dirty="0"/>
              <a:t>/eye-on-football/25363570/patriots-have-no-need-for-probability-win-coin-flip-at-impossible-clip</a:t>
            </a:r>
          </a:p>
        </p:txBody>
      </p:sp>
    </p:spTree>
    <p:extLst>
      <p:ext uri="{BB962C8B-B14F-4D97-AF65-F5344CB8AC3E}">
        <p14:creationId xmlns:p14="http://schemas.microsoft.com/office/powerpoint/2010/main" val="23398218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295400"/>
            <a:ext cx="5511800" cy="4849950"/>
          </a:xfrm>
          <a:prstGeom prst="rect">
            <a:avLst/>
          </a:prstGeom>
        </p:spPr>
      </p:pic>
      <p:sp>
        <p:nvSpPr>
          <p:cNvPr id="7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 fontScale="90000"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Statistical tool, account for uncertainty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61722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fivethirtyeight.com</a:t>
            </a:r>
            <a:r>
              <a:rPr lang="en-US" dirty="0"/>
              <a:t>/features/the-haters-are-losing-the-war-on-</a:t>
            </a:r>
            <a:r>
              <a:rPr lang="en-US" dirty="0" err="1"/>
              <a:t>nfl</a:t>
            </a:r>
            <a:r>
              <a:rPr lang="en-US" dirty="0"/>
              <a:t>-kickers/</a:t>
            </a:r>
          </a:p>
        </p:txBody>
      </p:sp>
    </p:spTree>
    <p:extLst>
      <p:ext uri="{BB962C8B-B14F-4D97-AF65-F5344CB8AC3E}">
        <p14:creationId xmlns:p14="http://schemas.microsoft.com/office/powerpoint/2010/main" val="18575330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Significance: statistical?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 smtClean="0">
                <a:solidFill>
                  <a:schemeClr val="accent1"/>
                </a:solidFill>
              </a:rPr>
              <a:t>ractical?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124200"/>
            <a:ext cx="5762503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1752600"/>
            <a:ext cx="5815781" cy="1066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 fontScale="90000"/>
          </a:bodyPr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Generalizability? Who? Where? When?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124200"/>
            <a:ext cx="5762503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1752600"/>
            <a:ext cx="5815781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926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Definitions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15</a:t>
            </a:fld>
            <a:endParaRPr lang="en-US"/>
          </a:p>
        </p:txBody>
      </p:sp>
      <p:sp>
        <p:nvSpPr>
          <p:cNvPr id="6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Statistical significance:</a:t>
            </a: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Practical significance: </a:t>
            </a: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Generalizability: 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10470509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Rough history of statistics in sports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524000"/>
            <a:ext cx="8763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Jamesian era (1970’s – 2004ish)</a:t>
            </a:r>
          </a:p>
          <a:p>
            <a:pPr lvl="3"/>
            <a:r>
              <a:rPr lang="en-US" sz="2400" dirty="0"/>
              <a:t> </a:t>
            </a:r>
            <a:r>
              <a:rPr lang="en-US" sz="2400" dirty="0" smtClean="0"/>
              <a:t>	- Hey, you can apply statistics to sports!</a:t>
            </a:r>
          </a:p>
          <a:p>
            <a:pPr lvl="3"/>
            <a:endParaRPr lang="en-US" sz="2400" dirty="0"/>
          </a:p>
          <a:p>
            <a:pPr marL="285750" lvl="3" indent="-285750">
              <a:buFont typeface="Arial"/>
              <a:buChar char="•"/>
            </a:pPr>
            <a:r>
              <a:rPr lang="en-US" sz="2400" dirty="0" smtClean="0"/>
              <a:t>Modern era (2004ish – current)</a:t>
            </a:r>
          </a:p>
          <a:p>
            <a:pPr lvl="3"/>
            <a:r>
              <a:rPr lang="en-US" sz="2400" dirty="0" smtClean="0"/>
              <a:t>	- Get more data, do cool stuff</a:t>
            </a:r>
            <a:endParaRPr lang="en-US" sz="2400" dirty="0"/>
          </a:p>
          <a:p>
            <a:pPr lvl="4"/>
            <a:r>
              <a:rPr lang="en-US" sz="2400" dirty="0"/>
              <a:t>	- </a:t>
            </a:r>
            <a:r>
              <a:rPr lang="en-US" sz="2400" dirty="0" smtClean="0"/>
              <a:t>Get </a:t>
            </a:r>
            <a:r>
              <a:rPr lang="en-US" sz="2400" dirty="0"/>
              <a:t>more data, do </a:t>
            </a:r>
            <a:r>
              <a:rPr lang="en-US" sz="2400" dirty="0" smtClean="0"/>
              <a:t>really cool stuff, get hired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- Call ourselves sports analytics because it’s sexier </a:t>
            </a:r>
          </a:p>
          <a:p>
            <a:pPr lvl="4"/>
            <a:endParaRPr lang="en-US" sz="2400" dirty="0"/>
          </a:p>
          <a:p>
            <a:pPr marL="285750" lvl="4" indent="-285750">
              <a:buFont typeface="Arial"/>
              <a:buChar char="•"/>
            </a:pPr>
            <a:r>
              <a:rPr lang="en-US" sz="2400" dirty="0" smtClean="0"/>
              <a:t>Future (Current - ????)</a:t>
            </a:r>
            <a:endParaRPr lang="en-US" sz="2400" dirty="0"/>
          </a:p>
          <a:p>
            <a:pPr lvl="6"/>
            <a:r>
              <a:rPr lang="en-US" sz="2400" dirty="0"/>
              <a:t>	- Get more data only if you work for a sports </a:t>
            </a:r>
            <a:r>
              <a:rPr lang="en-US" sz="2400" dirty="0" smtClean="0"/>
              <a:t>team</a:t>
            </a:r>
          </a:p>
          <a:p>
            <a:pPr lvl="6"/>
            <a:r>
              <a:rPr lang="en-US" sz="2400" dirty="0"/>
              <a:t>	</a:t>
            </a:r>
            <a:r>
              <a:rPr lang="en-US" sz="2400" dirty="0" smtClean="0"/>
              <a:t>- Holy shit, now there may be too much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674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Jamesian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28600"/>
            <a:ext cx="1879600" cy="16619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1752600"/>
            <a:ext cx="7924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i="1" dirty="0" smtClean="0"/>
              <a:t>Bill James Baseball Abstract, </a:t>
            </a:r>
            <a:r>
              <a:rPr lang="en-US" sz="2800" dirty="0" smtClean="0"/>
              <a:t>1977</a:t>
            </a:r>
          </a:p>
          <a:p>
            <a:endParaRPr lang="en-US" sz="2800" i="1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“Stein’s Paradox in Statistics” – 1977, </a:t>
            </a:r>
            <a:r>
              <a:rPr lang="en-US" sz="2800" dirty="0" err="1" smtClean="0"/>
              <a:t>Efron</a:t>
            </a:r>
            <a:r>
              <a:rPr lang="en-US" sz="2800" dirty="0" smtClean="0"/>
              <a:t> and Morris </a:t>
            </a:r>
          </a:p>
          <a:p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“On the optimal time to pull the goalie” – 1976, </a:t>
            </a:r>
            <a:r>
              <a:rPr lang="en-US" sz="2800" dirty="0" err="1" smtClean="0"/>
              <a:t>Morrisonn</a:t>
            </a: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“Operations research in football” – Carter &amp; </a:t>
            </a:r>
            <a:r>
              <a:rPr lang="en-US" sz="2800" dirty="0" err="1" smtClean="0"/>
              <a:t>Machol</a:t>
            </a:r>
            <a:r>
              <a:rPr lang="en-US" sz="2800" dirty="0" smtClean="0"/>
              <a:t>, 1971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36216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Modern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838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“Get more data, do cool stuff” </a:t>
            </a:r>
          </a:p>
          <a:p>
            <a:r>
              <a:rPr lang="en-US" sz="2800" dirty="0"/>
              <a:t>		</a:t>
            </a:r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62200"/>
            <a:ext cx="6883400" cy="80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3366325"/>
            <a:ext cx="7797800" cy="12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4750924"/>
            <a:ext cx="5943600" cy="15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414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What is statistics?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 marL="514350" lvl="0" indent="-514350">
              <a:buAutoNum type="romanLcParenR"/>
            </a:pPr>
            <a:r>
              <a:rPr lang="en-US" sz="2800" dirty="0" smtClean="0"/>
              <a:t>Bad definition: </a:t>
            </a: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ii) Better definition: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‘Science </a:t>
            </a:r>
            <a:r>
              <a:rPr lang="en-US" sz="2800" dirty="0">
                <a:solidFill>
                  <a:schemeClr val="accent1"/>
                </a:solidFill>
              </a:rPr>
              <a:t>of learning from data’ – </a:t>
            </a:r>
            <a:r>
              <a:rPr lang="en-US" sz="2800" dirty="0"/>
              <a:t>Marie </a:t>
            </a:r>
            <a:r>
              <a:rPr lang="en-US" sz="2800" dirty="0" err="1"/>
              <a:t>Davidian</a:t>
            </a: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09800"/>
            <a:ext cx="6769100" cy="21844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Modern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838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Sports and statistics becomes sports analytics </a:t>
            </a:r>
          </a:p>
          <a:p>
            <a:r>
              <a:rPr lang="en-US" sz="2800" dirty="0"/>
              <a:t>		</a:t>
            </a: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61" y="2286000"/>
            <a:ext cx="7772400" cy="398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760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Future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01775"/>
            <a:ext cx="6921500" cy="1326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276600"/>
            <a:ext cx="66929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330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Future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6" y="3528945"/>
            <a:ext cx="4149502" cy="29639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5465" y="6422524"/>
            <a:ext cx="40158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https://github.com/nfl-football-ops/Big-Data-Bowl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728" y="1401715"/>
            <a:ext cx="4516544" cy="205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4474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Future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417637"/>
            <a:ext cx="463504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132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Where do we fit in?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1371600"/>
            <a:ext cx="838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-</a:t>
            </a:r>
            <a:r>
              <a:rPr lang="en-US" sz="2400" dirty="0"/>
              <a:t>Gain an understanding of how statistical tools have been applied in the sports world</a:t>
            </a:r>
          </a:p>
          <a:p>
            <a:r>
              <a:rPr lang="en-US" sz="2400" dirty="0"/>
              <a:t>	</a:t>
            </a:r>
            <a:endParaRPr lang="en-US" sz="2400" dirty="0" smtClean="0"/>
          </a:p>
          <a:p>
            <a:r>
              <a:rPr lang="en-US" sz="2400" dirty="0" smtClean="0"/>
              <a:t>-</a:t>
            </a:r>
            <a:r>
              <a:rPr lang="en-US" sz="2400" dirty="0"/>
              <a:t>Learn </a:t>
            </a:r>
            <a:r>
              <a:rPr lang="en-US" sz="2400" dirty="0" smtClean="0"/>
              <a:t>methods </a:t>
            </a:r>
            <a:r>
              <a:rPr lang="en-US" sz="2400" dirty="0"/>
              <a:t>for analysis, visualization, and implementation</a:t>
            </a:r>
          </a:p>
          <a:p>
            <a:endParaRPr lang="en-US" sz="2400" dirty="0" smtClean="0"/>
          </a:p>
          <a:p>
            <a:r>
              <a:rPr lang="en-US" sz="2400" dirty="0" smtClean="0"/>
              <a:t>-</a:t>
            </a:r>
            <a:r>
              <a:rPr lang="en-US" sz="2400" dirty="0"/>
              <a:t>Gain familiarity </a:t>
            </a:r>
            <a:r>
              <a:rPr lang="en-US" sz="2400" dirty="0" smtClean="0"/>
              <a:t>statistical </a:t>
            </a:r>
            <a:r>
              <a:rPr lang="en-US" sz="2400" dirty="0"/>
              <a:t>tools</a:t>
            </a:r>
          </a:p>
          <a:p>
            <a:endParaRPr lang="en-US" sz="2400" dirty="0"/>
          </a:p>
          <a:p>
            <a:r>
              <a:rPr lang="en-US" sz="2400" dirty="0" smtClean="0"/>
              <a:t>-Skills for communication and problem solving</a:t>
            </a:r>
          </a:p>
          <a:p>
            <a:endParaRPr lang="en-US" sz="2400" dirty="0"/>
          </a:p>
          <a:p>
            <a:r>
              <a:rPr lang="en-US" sz="2400" dirty="0" smtClean="0"/>
              <a:t>-How can we handle player tracking data?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2438400" y="600377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https://twitter.com/neilmjohnson/status/1168941581757558784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725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What is statistics in sports?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‘Science </a:t>
            </a:r>
            <a:r>
              <a:rPr lang="en-US" sz="2800" dirty="0">
                <a:solidFill>
                  <a:schemeClr val="accent1"/>
                </a:solidFill>
              </a:rPr>
              <a:t>of learning from </a:t>
            </a:r>
            <a:r>
              <a:rPr lang="en-US" sz="2800" dirty="0" smtClean="0">
                <a:solidFill>
                  <a:schemeClr val="accent1"/>
                </a:solidFill>
              </a:rPr>
              <a:t>data’ in sports</a:t>
            </a: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	</a:t>
            </a:r>
            <a:r>
              <a:rPr lang="en-US" sz="2800" dirty="0" smtClean="0"/>
              <a:t>1) Wrangle &amp; visualize data</a:t>
            </a:r>
          </a:p>
          <a:p>
            <a:pPr>
              <a:buNone/>
            </a:pPr>
            <a:r>
              <a:rPr lang="en-US" sz="2800" dirty="0" smtClean="0"/>
              <a:t>	2) Statistical tool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	- Ex: Regression, </a:t>
            </a:r>
            <a:r>
              <a:rPr lang="en-US" sz="2800" i="1" dirty="0" smtClean="0"/>
              <a:t>t</a:t>
            </a:r>
            <a:r>
              <a:rPr lang="en-US" sz="2800" dirty="0" smtClean="0"/>
              <a:t>-test, </a:t>
            </a:r>
            <a:r>
              <a:rPr lang="en-US" sz="2800" dirty="0" err="1" smtClean="0"/>
              <a:t>etc</a:t>
            </a:r>
            <a:endParaRPr lang="en-US" sz="2800" dirty="0" smtClean="0"/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3) Measure uncertainty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	- Practical vs. statistical significance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4) Communicate results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	- Appropriate generalizability</a:t>
            </a:r>
          </a:p>
          <a:p>
            <a:pPr>
              <a:buNone/>
            </a:pPr>
            <a:r>
              <a:rPr lang="en-US" sz="2800" dirty="0">
                <a:solidFill>
                  <a:schemeClr val="accent1"/>
                </a:solidFill>
              </a:rPr>
              <a:t>	</a:t>
            </a: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	</a:t>
            </a: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695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Wrangle data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3</a:t>
            </a:fld>
            <a:endParaRPr lang="en-US"/>
          </a:p>
        </p:txBody>
      </p:sp>
      <p:sp>
        <p:nvSpPr>
          <p:cNvPr id="8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Start with: </a:t>
            </a: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286000"/>
            <a:ext cx="6438900" cy="413929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Wrangle data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4</a:t>
            </a:fld>
            <a:endParaRPr lang="en-US"/>
          </a:p>
        </p:txBody>
      </p:sp>
      <p:sp>
        <p:nvSpPr>
          <p:cNvPr id="8" name="Shape 30"/>
          <p:cNvSpPr txBox="1">
            <a:spLocks noGrp="1"/>
          </p:cNvSpPr>
          <p:nvPr>
            <p:ph type="body" idx="1"/>
          </p:nvPr>
        </p:nvSpPr>
        <p:spPr>
          <a:xfrm>
            <a:off x="457200" y="989415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Code:</a:t>
            </a: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Output:</a:t>
            </a:r>
            <a:endParaRPr lang="e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15" y="2178313"/>
            <a:ext cx="8716370" cy="815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15" y="4192851"/>
            <a:ext cx="7939585" cy="230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405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What does data look like?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36" y="1828800"/>
            <a:ext cx="8382000" cy="199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9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Properties of tidy data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072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Visualizing data 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8458200" cy="45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061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Visualizing data 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24000"/>
            <a:ext cx="8404531" cy="3319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55626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nyloncalculus.com</a:t>
            </a:r>
            <a:r>
              <a:rPr lang="en-US" dirty="0"/>
              <a:t>/2016/01/12/</a:t>
            </a:r>
            <a:r>
              <a:rPr lang="en-US" dirty="0" err="1"/>
              <a:t>torontos</a:t>
            </a:r>
            <a:r>
              <a:rPr lang="en-US" dirty="0"/>
              <a:t>-power-forwards-firing-away-corners/</a:t>
            </a:r>
          </a:p>
        </p:txBody>
      </p:sp>
    </p:spTree>
    <p:extLst>
      <p:ext uri="{BB962C8B-B14F-4D97-AF65-F5344CB8AC3E}">
        <p14:creationId xmlns:p14="http://schemas.microsoft.com/office/powerpoint/2010/main" val="19075888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8484</TotalTime>
  <Words>253</Words>
  <Application>Microsoft Macintosh PowerPoint</Application>
  <PresentationFormat>On-screen Show (4:3)</PresentationFormat>
  <Paragraphs>136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Courier New</vt:lpstr>
      <vt:lpstr>Wingdings</vt:lpstr>
      <vt:lpstr>Custom Theme</vt:lpstr>
      <vt:lpstr>   MS251C: Sports Analytics  Lecture 1: What is sports and statistics?  </vt:lpstr>
      <vt:lpstr>What is statistics?</vt:lpstr>
      <vt:lpstr>What is statistics in sports?</vt:lpstr>
      <vt:lpstr>Wrangle data</vt:lpstr>
      <vt:lpstr>Wrangle data</vt:lpstr>
      <vt:lpstr>What does data look like?</vt:lpstr>
      <vt:lpstr>Properties of tidy data</vt:lpstr>
      <vt:lpstr>Visualizing data </vt:lpstr>
      <vt:lpstr>Visualizing data </vt:lpstr>
      <vt:lpstr>Visualizing data</vt:lpstr>
      <vt:lpstr>Statistical tool</vt:lpstr>
      <vt:lpstr>Statistical tool – need for uncertainty</vt:lpstr>
      <vt:lpstr>Statistical tool, account for uncertainty</vt:lpstr>
      <vt:lpstr>Significance: statistical? practical?</vt:lpstr>
      <vt:lpstr>Generalizability? Who? Where? When?</vt:lpstr>
      <vt:lpstr>Definitions</vt:lpstr>
      <vt:lpstr>Rough history of statistics in sports</vt:lpstr>
      <vt:lpstr>Jamesian era</vt:lpstr>
      <vt:lpstr>Modern era</vt:lpstr>
      <vt:lpstr>Modern era</vt:lpstr>
      <vt:lpstr>Future era</vt:lpstr>
      <vt:lpstr>Future era</vt:lpstr>
      <vt:lpstr>Future era</vt:lpstr>
      <vt:lpstr>Where do we fit in?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Case Study: Treating Chronic Fatigue Syndrome</dc:title>
  <dc:creator>PubHealthGuest</dc:creator>
  <cp:lastModifiedBy>Michael Lopez</cp:lastModifiedBy>
  <cp:revision>80</cp:revision>
  <cp:lastPrinted>2019-09-04T12:26:25Z</cp:lastPrinted>
  <dcterms:modified xsi:type="dcterms:W3CDTF">2019-09-04T20:37:50Z</dcterms:modified>
</cp:coreProperties>
</file>